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9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528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394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639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067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7022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8786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2019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621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009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954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676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7B024-D630-4B00-A35F-B29D605BAFF7}" type="datetimeFigureOut">
              <a:rPr lang="vi-VN" smtClean="0"/>
              <a:t>21/12/2022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CB2D9-7B7F-4F29-BD31-9FAB77ED3B0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10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701"/>
            <a:ext cx="12191999" cy="66735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6389" y="391886"/>
            <a:ext cx="1017161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sz="2800" dirty="0" smtClean="0">
              <a:solidFill>
                <a:srgbClr val="FF0000"/>
              </a:solidFill>
            </a:endParaRPr>
          </a:p>
          <a:p>
            <a:endParaRPr lang="vi-VN" sz="2800" dirty="0">
              <a:solidFill>
                <a:srgbClr val="FF0000"/>
              </a:solidFill>
            </a:endParaRPr>
          </a:p>
          <a:p>
            <a:endParaRPr lang="vi-VN" sz="2800" dirty="0" smtClean="0">
              <a:solidFill>
                <a:srgbClr val="FF0000"/>
              </a:solidFill>
            </a:endParaRPr>
          </a:p>
          <a:p>
            <a:r>
              <a:rPr lang="vi-VN" sz="3200" u="sng" dirty="0" smtClean="0">
                <a:solidFill>
                  <a:srgbClr val="FF0000"/>
                </a:solidFill>
              </a:rPr>
              <a:t>BÀI 2:</a:t>
            </a:r>
            <a:r>
              <a:rPr lang="vi-VN" sz="3200" dirty="0" smtClean="0">
                <a:solidFill>
                  <a:srgbClr val="FF0000"/>
                </a:solidFill>
              </a:rPr>
              <a:t> GIẢI BẤT PHƯƠNG TRÌNH BẬC HAI MỘT ẨN</a:t>
            </a:r>
            <a:endParaRPr lang="vi-V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09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" y="0"/>
            <a:ext cx="12132893" cy="6858000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135541" y="653185"/>
                <a:ext cx="9971314" cy="1615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b="1" i="1" dirty="0" smtClean="0">
                    <a:solidFill>
                      <a:srgbClr val="C00000"/>
                    </a:solidFill>
                  </a:rPr>
                  <a:t>Bất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err="1">
                    <a:solidFill>
                      <a:srgbClr val="C00000"/>
                    </a:solidFill>
                  </a:rPr>
                  <a:t>phương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err="1">
                    <a:solidFill>
                      <a:srgbClr val="C00000"/>
                    </a:solidFill>
                  </a:rPr>
                  <a:t>trình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err="1">
                    <a:solidFill>
                      <a:srgbClr val="C00000"/>
                    </a:solidFill>
                  </a:rPr>
                  <a:t>bậc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err="1">
                    <a:solidFill>
                      <a:srgbClr val="C00000"/>
                    </a:solidFill>
                  </a:rPr>
                  <a:t>hai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err="1">
                    <a:solidFill>
                      <a:srgbClr val="C00000"/>
                    </a:solidFill>
                  </a:rPr>
                  <a:t>một</a:t>
                </a:r>
                <a:r>
                  <a:rPr lang="en-US" sz="2400" b="1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i="1" dirty="0" err="1">
                    <a:solidFill>
                      <a:srgbClr val="C00000"/>
                    </a:solidFill>
                  </a:rPr>
                  <a:t>ẩn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i="1" dirty="0">
                    <a:solidFill>
                      <a:srgbClr val="C00000"/>
                    </a:solidFill>
                  </a:rPr>
                  <a:t>x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là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bất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phương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trình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có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một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trong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các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C00000"/>
                    </a:solidFill>
                  </a:rPr>
                  <a:t>dạng</a:t>
                </a:r>
                <a:endParaRPr lang="vi-VN" sz="2400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>
                    <a:solidFill>
                      <a:srgbClr val="C00000"/>
                    </a:solidFill>
                  </a:rPr>
                  <a:t>ax</a:t>
                </a:r>
                <a:r>
                  <a:rPr lang="en-US" sz="2400" baseline="30000" dirty="0">
                    <a:solidFill>
                      <a:srgbClr val="C00000"/>
                    </a:solidFill>
                  </a:rPr>
                  <a:t>2</a:t>
                </a:r>
                <a:r>
                  <a:rPr lang="en-US" sz="2400" dirty="0">
                    <a:solidFill>
                      <a:srgbClr val="C00000"/>
                    </a:solidFill>
                  </a:rPr>
                  <a:t> + </a:t>
                </a:r>
                <a:r>
                  <a:rPr lang="en-US" sz="2400" i="1" dirty="0" err="1">
                    <a:solidFill>
                      <a:srgbClr val="C00000"/>
                    </a:solidFill>
                  </a:rPr>
                  <a:t>bx</a:t>
                </a:r>
                <a:r>
                  <a:rPr lang="en-US" sz="2400" dirty="0">
                    <a:solidFill>
                      <a:srgbClr val="C0000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C00000"/>
                    </a:solidFill>
                  </a:rPr>
                  <a:t>c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0,</a:t>
                </a:r>
                <a:r>
                  <a:rPr lang="en-US" sz="2400" i="1" dirty="0">
                    <a:solidFill>
                      <a:srgbClr val="C00000"/>
                    </a:solidFill>
                  </a:rPr>
                  <a:t> ax</a:t>
                </a:r>
                <a:r>
                  <a:rPr lang="en-US" sz="2400" baseline="30000" dirty="0">
                    <a:solidFill>
                      <a:srgbClr val="C00000"/>
                    </a:solidFill>
                  </a:rPr>
                  <a:t>2</a:t>
                </a:r>
                <a:r>
                  <a:rPr lang="en-US" sz="2400" dirty="0">
                    <a:solidFill>
                      <a:srgbClr val="C00000"/>
                    </a:solidFill>
                  </a:rPr>
                  <a:t> + </a:t>
                </a:r>
                <a:r>
                  <a:rPr lang="en-US" sz="2400" i="1" dirty="0" err="1">
                    <a:solidFill>
                      <a:srgbClr val="C00000"/>
                    </a:solidFill>
                  </a:rPr>
                  <a:t>bx</a:t>
                </a:r>
                <a:r>
                  <a:rPr lang="en-US" sz="2400" dirty="0">
                    <a:solidFill>
                      <a:srgbClr val="C0000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C00000"/>
                    </a:solidFill>
                  </a:rPr>
                  <a:t>c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</a:rPr>
                      <m:t>&lt;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0, </a:t>
                </a:r>
                <a:r>
                  <a:rPr lang="en-US" sz="2400" i="1" dirty="0">
                    <a:solidFill>
                      <a:srgbClr val="C00000"/>
                    </a:solidFill>
                  </a:rPr>
                  <a:t>ax</a:t>
                </a:r>
                <a:r>
                  <a:rPr lang="en-US" sz="2400" baseline="30000" dirty="0">
                    <a:solidFill>
                      <a:srgbClr val="C00000"/>
                    </a:solidFill>
                  </a:rPr>
                  <a:t>2</a:t>
                </a:r>
                <a:r>
                  <a:rPr lang="en-US" sz="2400" dirty="0">
                    <a:solidFill>
                      <a:srgbClr val="C00000"/>
                    </a:solidFill>
                  </a:rPr>
                  <a:t> + </a:t>
                </a:r>
                <a:r>
                  <a:rPr lang="en-US" sz="2400" i="1" dirty="0" err="1">
                    <a:solidFill>
                      <a:srgbClr val="C00000"/>
                    </a:solidFill>
                  </a:rPr>
                  <a:t>bx</a:t>
                </a:r>
                <a:r>
                  <a:rPr lang="en-US" sz="2400" dirty="0">
                    <a:solidFill>
                      <a:srgbClr val="C0000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C00000"/>
                    </a:solidFill>
                  </a:rPr>
                  <a:t>c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0, </a:t>
                </a:r>
                <a:r>
                  <a:rPr lang="en-US" sz="2400" i="1" dirty="0">
                    <a:solidFill>
                      <a:srgbClr val="C00000"/>
                    </a:solidFill>
                  </a:rPr>
                  <a:t>ax</a:t>
                </a:r>
                <a:r>
                  <a:rPr lang="en-US" sz="2400" baseline="30000" dirty="0">
                    <a:solidFill>
                      <a:srgbClr val="C00000"/>
                    </a:solidFill>
                  </a:rPr>
                  <a:t>2</a:t>
                </a:r>
                <a:r>
                  <a:rPr lang="en-US" sz="2400" dirty="0">
                    <a:solidFill>
                      <a:srgbClr val="C00000"/>
                    </a:solidFill>
                  </a:rPr>
                  <a:t> + </a:t>
                </a:r>
                <a:r>
                  <a:rPr lang="en-US" sz="2400" i="1" dirty="0" err="1">
                    <a:solidFill>
                      <a:srgbClr val="C00000"/>
                    </a:solidFill>
                  </a:rPr>
                  <a:t>bx</a:t>
                </a:r>
                <a:r>
                  <a:rPr lang="en-US" sz="2400" dirty="0">
                    <a:solidFill>
                      <a:srgbClr val="C00000"/>
                    </a:solidFill>
                  </a:rPr>
                  <a:t> + </a:t>
                </a:r>
                <a:r>
                  <a:rPr lang="en-US" sz="2400" i="1" dirty="0">
                    <a:solidFill>
                      <a:srgbClr val="C00000"/>
                    </a:solidFill>
                  </a:rPr>
                  <a:t>c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</a:rPr>
                      <m:t>&gt;</m:t>
                    </m:r>
                  </m:oMath>
                </a14:m>
                <a:r>
                  <a:rPr lang="en-US" sz="2400" dirty="0" smtClean="0">
                    <a:solidFill>
                      <a:srgbClr val="C00000"/>
                    </a:solidFill>
                  </a:rPr>
                  <a:t>0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</a:rPr>
                      <m:t>𝑎</m:t>
                    </m:r>
                    <m:r>
                      <a:rPr lang="en-US" sz="2400" i="1">
                        <a:solidFill>
                          <a:srgbClr val="C00000"/>
                        </a:solidFill>
                      </a:rPr>
                      <m:t> ≠</m:t>
                    </m:r>
                  </m:oMath>
                </a14:m>
                <a:r>
                  <a:rPr lang="en-US" sz="2400" dirty="0">
                    <a:solidFill>
                      <a:srgbClr val="C00000"/>
                    </a:solidFill>
                  </a:rPr>
                  <a:t> 0.</a:t>
                </a:r>
                <a:endParaRPr lang="vi-VN" sz="2400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endParaRPr lang="vi-VN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541" y="653185"/>
                <a:ext cx="9971314" cy="1615827"/>
              </a:xfrm>
              <a:prstGeom prst="rect">
                <a:avLst/>
              </a:prstGeom>
              <a:blipFill rotWithShape="0">
                <a:blip r:embed="rId3"/>
                <a:stretch>
                  <a:fillRect l="-91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181724" y="1978748"/>
            <a:ext cx="99626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 err="1">
                <a:solidFill>
                  <a:srgbClr val="C00000"/>
                </a:solidFill>
              </a:rPr>
              <a:t>Nghiệm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của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bất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phương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trình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bậc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hai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là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các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giá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trị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của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biến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i="1" dirty="0">
                <a:solidFill>
                  <a:srgbClr val="C00000"/>
                </a:solidFill>
              </a:rPr>
              <a:t>x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mà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khi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thay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vào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bất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phương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trình</a:t>
            </a:r>
            <a:r>
              <a:rPr lang="en-US" sz="2400" dirty="0">
                <a:solidFill>
                  <a:srgbClr val="C00000"/>
                </a:solidFill>
              </a:rPr>
              <a:t> ta </a:t>
            </a:r>
            <a:r>
              <a:rPr lang="en-US" sz="2400" dirty="0" err="1">
                <a:solidFill>
                  <a:srgbClr val="C00000"/>
                </a:solidFill>
              </a:rPr>
              <a:t>được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bất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đẳng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thức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đúng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  <a:endParaRPr lang="vi-VN" sz="2400" dirty="0">
              <a:solidFill>
                <a:srgbClr val="C00000"/>
              </a:solidFill>
            </a:endParaRPr>
          </a:p>
          <a:p>
            <a:endParaRPr lang="vi-VN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4249" y="3429000"/>
            <a:ext cx="10037557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492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" y="0"/>
            <a:ext cx="12132893" cy="68580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221" y="224245"/>
            <a:ext cx="10037557" cy="3095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220" y="3046006"/>
            <a:ext cx="10165545" cy="354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27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" y="0"/>
            <a:ext cx="12132893" cy="6949440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219200" y="661851"/>
                <a:ext cx="981456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u="sng" dirty="0" err="1" smtClean="0">
                    <a:solidFill>
                      <a:srgbClr val="C00000"/>
                    </a:solidFill>
                  </a:rPr>
                  <a:t>Thực</a:t>
                </a:r>
                <a:r>
                  <a:rPr lang="en-US" sz="2400" u="sng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u="sng" dirty="0" err="1" smtClean="0">
                    <a:solidFill>
                      <a:srgbClr val="C00000"/>
                    </a:solidFill>
                  </a:rPr>
                  <a:t>hành</a:t>
                </a:r>
                <a:r>
                  <a:rPr lang="en-US" sz="2400" u="sng" dirty="0" smtClean="0">
                    <a:solidFill>
                      <a:srgbClr val="C00000"/>
                    </a:solidFill>
                  </a:rPr>
                  <a:t> 1: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(</a:t>
                </a:r>
                <a:r>
                  <a:rPr lang="en-US" sz="2400" dirty="0" err="1" smtClean="0">
                    <a:solidFill>
                      <a:srgbClr val="C00000"/>
                    </a:solidFill>
                  </a:rPr>
                  <a:t>sgk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/ </a:t>
                </a:r>
                <a:r>
                  <a:rPr lang="en-US" sz="2400" dirty="0" err="1" smtClean="0">
                    <a:solidFill>
                      <a:srgbClr val="C00000"/>
                    </a:solidFill>
                  </a:rPr>
                  <a:t>tr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 11)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err="1" smtClean="0"/>
                  <a:t>Các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bất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phương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trình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nào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đây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là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bất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phương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trình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bậc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một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ẩn</a:t>
                </a:r>
                <a:r>
                  <a:rPr lang="en-US" sz="2400" dirty="0"/>
                  <a:t>? </a:t>
                </a:r>
                <a:r>
                  <a:rPr lang="en-US" sz="2400" dirty="0" err="1"/>
                  <a:t>Nếu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là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bất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phương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trình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bậc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một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ẩn</a:t>
                </a:r>
                <a:r>
                  <a:rPr lang="en-US" sz="2400" dirty="0"/>
                  <a:t>,</a:t>
                </a:r>
                <a:r>
                  <a:rPr lang="en-US" sz="2400" i="1" dirty="0"/>
                  <a:t> x</a:t>
                </a:r>
                <a:r>
                  <a:rPr lang="en-US" sz="2400" dirty="0"/>
                  <a:t> = 2 </a:t>
                </a:r>
                <a:r>
                  <a:rPr lang="en-US" sz="2400" dirty="0" err="1"/>
                  <a:t>có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là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nghiệm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của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bất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phương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trình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đó</a:t>
                </a:r>
                <a:r>
                  <a:rPr lang="en-US" sz="2400" dirty="0"/>
                  <a:t> hay </a:t>
                </a:r>
                <a:r>
                  <a:rPr lang="en-US" sz="2400" dirty="0" err="1"/>
                  <a:t>không</a:t>
                </a:r>
                <a:r>
                  <a:rPr lang="en-US" sz="2400" dirty="0" smtClean="0"/>
                  <a:t>?</a:t>
                </a:r>
                <a:r>
                  <a:rPr lang="en-US" sz="2400" dirty="0"/>
                  <a:t/>
                </a:r>
                <a:br>
                  <a:rPr lang="en-US" sz="2400" dirty="0"/>
                </a:br>
                <a:r>
                  <a:rPr lang="en-US" sz="2400" dirty="0"/>
                  <a:t>a) </a:t>
                </a:r>
                <a:r>
                  <a:rPr lang="en-US" sz="2400" i="1" dirty="0"/>
                  <a:t>x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+ </a:t>
                </a:r>
                <a:r>
                  <a:rPr lang="en-US" sz="2400" i="1" dirty="0"/>
                  <a:t>x</a:t>
                </a:r>
                <a14:m>
                  <m:oMath xmlns:m="http://schemas.openxmlformats.org/officeDocument/2006/math">
                    <m:r>
                      <a:rPr lang="en-US" sz="2400" i="1"/>
                      <m:t>&gt;</m:t>
                    </m:r>
                  </m:oMath>
                </a14:m>
                <a:r>
                  <a:rPr lang="en-US" sz="2400" dirty="0"/>
                  <a:t> 6</a:t>
                </a:r>
                <a14:m>
                  <m:oMath xmlns:m="http://schemas.openxmlformats.org/officeDocument/2006/math">
                    <m:r>
                      <a:rPr lang="en-US" sz="2400" i="1"/>
                      <m:t>≤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0;		b</a:t>
                </a:r>
                <a:r>
                  <a:rPr lang="en-US" sz="2400" dirty="0"/>
                  <a:t>) x + 2 </a:t>
                </a:r>
                <a14:m>
                  <m:oMath xmlns:m="http://schemas.openxmlformats.org/officeDocument/2006/math">
                    <m:r>
                      <a:rPr lang="en-US" sz="2400" i="1"/>
                      <m:t>&gt;</m:t>
                    </m:r>
                  </m:oMath>
                </a14:m>
                <a:r>
                  <a:rPr lang="en-US" sz="2400" dirty="0" smtClean="0"/>
                  <a:t>0;		c</a:t>
                </a:r>
                <a:r>
                  <a:rPr lang="en-US" sz="2400" dirty="0"/>
                  <a:t>) 6</a:t>
                </a:r>
                <a:r>
                  <a:rPr lang="en-US" sz="2400" i="1" dirty="0"/>
                  <a:t>x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/>
                      <m:t>−</m:t>
                    </m:r>
                  </m:oMath>
                </a14:m>
                <a:r>
                  <a:rPr lang="en-US" sz="2400" dirty="0"/>
                  <a:t>  7</a:t>
                </a:r>
                <a:r>
                  <a:rPr lang="en-US" sz="2400" i="1" dirty="0"/>
                  <a:t>x</a:t>
                </a:r>
                <a:r>
                  <a:rPr lang="en-US" sz="2400" dirty="0"/>
                  <a:t> + 5 </a:t>
                </a:r>
                <a14:m>
                  <m:oMath xmlns:m="http://schemas.openxmlformats.org/officeDocument/2006/math">
                    <m:r>
                      <a:rPr lang="en-US" sz="2400" i="1"/>
                      <m:t>&gt;</m:t>
                    </m:r>
                  </m:oMath>
                </a14:m>
                <a:r>
                  <a:rPr lang="en-US" sz="2400" dirty="0"/>
                  <a:t>0.</a:t>
                </a:r>
                <a:endParaRPr lang="vi-VN" sz="2400" dirty="0"/>
              </a:p>
              <a:p>
                <a:r>
                  <a:rPr lang="en-US" dirty="0"/>
                  <a:t/>
                </a:r>
                <a:br>
                  <a:rPr lang="en-US" dirty="0"/>
                </a:br>
                <a:endParaRPr lang="vi-VN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661851"/>
                <a:ext cx="9814560" cy="3416320"/>
              </a:xfrm>
              <a:prstGeom prst="rect">
                <a:avLst/>
              </a:prstGeom>
              <a:blipFill rotWithShape="0">
                <a:blip r:embed="rId3"/>
                <a:stretch>
                  <a:fillRect l="-932" r="-6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3492137"/>
            <a:ext cx="10006149" cy="336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232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" y="0"/>
            <a:ext cx="12132893" cy="6949440"/>
          </a:xfrm>
        </p:spPr>
      </p:pic>
      <p:sp>
        <p:nvSpPr>
          <p:cNvPr id="5" name="TextBox 4"/>
          <p:cNvSpPr txBox="1"/>
          <p:nvPr/>
        </p:nvSpPr>
        <p:spPr>
          <a:xfrm>
            <a:off x="923109" y="1027906"/>
            <a:ext cx="10430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</a:rPr>
              <a:t>Giải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bất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phương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trình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bậc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hai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là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tìm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tập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hợp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các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nghiệm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của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bất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phương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trình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đó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  <a:endParaRPr lang="vi-VN" sz="2400" dirty="0">
              <a:solidFill>
                <a:srgbClr val="C00000"/>
              </a:solidFill>
            </a:endParaRPr>
          </a:p>
          <a:p>
            <a:endParaRPr lang="vi-V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23109" y="1551037"/>
            <a:ext cx="92746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u="sng" dirty="0" err="1" smtClean="0">
                <a:solidFill>
                  <a:srgbClr val="C00000"/>
                </a:solidFill>
              </a:rPr>
              <a:t>Cách</a:t>
            </a:r>
            <a:r>
              <a:rPr lang="en-US" sz="2400" b="1" i="1" u="sng" dirty="0" smtClean="0">
                <a:solidFill>
                  <a:srgbClr val="C00000"/>
                </a:solidFill>
              </a:rPr>
              <a:t> </a:t>
            </a:r>
            <a:r>
              <a:rPr lang="en-US" sz="2400" b="1" i="1" u="sng" dirty="0" err="1" smtClean="0">
                <a:solidFill>
                  <a:srgbClr val="C00000"/>
                </a:solidFill>
              </a:rPr>
              <a:t>giải</a:t>
            </a:r>
            <a:r>
              <a:rPr lang="en-US" sz="2400" b="1" i="1" dirty="0" smtClean="0">
                <a:solidFill>
                  <a:srgbClr val="C00000"/>
                </a:solidFill>
              </a:rPr>
              <a:t>:  </a:t>
            </a:r>
            <a:r>
              <a:rPr lang="en-US" sz="2400" dirty="0" err="1">
                <a:solidFill>
                  <a:srgbClr val="C00000"/>
                </a:solidFill>
              </a:rPr>
              <a:t>giải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bất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phương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trình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bậc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hai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bằng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cách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xét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dấu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của</a:t>
            </a:r>
            <a:r>
              <a:rPr lang="en-US" sz="2400" dirty="0">
                <a:solidFill>
                  <a:srgbClr val="C00000"/>
                </a:solidFill>
              </a:rPr>
              <a:t> tam </a:t>
            </a:r>
            <a:r>
              <a:rPr lang="en-US" sz="2400" dirty="0" err="1">
                <a:solidFill>
                  <a:srgbClr val="C00000"/>
                </a:solidFill>
              </a:rPr>
              <a:t>thức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bậc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hai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tương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ứng</a:t>
            </a:r>
            <a:r>
              <a:rPr lang="en-US" sz="2400" dirty="0">
                <a:solidFill>
                  <a:srgbClr val="C00000"/>
                </a:solidFill>
              </a:rPr>
              <a:t>.</a:t>
            </a:r>
            <a:endParaRPr lang="vi-VN" sz="2400" dirty="0">
              <a:solidFill>
                <a:srgbClr val="C00000"/>
              </a:solidFill>
            </a:endParaRPr>
          </a:p>
          <a:p>
            <a:endParaRPr lang="vi-VN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923108" y="2617049"/>
                <a:ext cx="7341325" cy="517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i="1" u="sng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i="1" u="sng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i="1" u="sng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i="1" u="sng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r>
                  <a:rPr lang="en-US" sz="24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bất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bậc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6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+7</a:t>
                </a:r>
                <a:r>
                  <a:rPr lang="en-US" sz="2400" i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0.</a:t>
                </a:r>
                <a:endParaRPr lang="vi-VN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08" y="2617049"/>
                <a:ext cx="7341325" cy="517065"/>
              </a:xfrm>
              <a:prstGeom prst="rect">
                <a:avLst/>
              </a:prstGeom>
              <a:blipFill rotWithShape="0">
                <a:blip r:embed="rId3"/>
                <a:stretch>
                  <a:fillRect l="-1245" t="-4706" b="-211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792" y="3094100"/>
            <a:ext cx="7130550" cy="345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81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" y="0"/>
            <a:ext cx="12132893" cy="6949440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105989" y="1027906"/>
                <a:ext cx="7872548" cy="517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i="1" u="sng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Ví</a:t>
                </a:r>
                <a:r>
                  <a:rPr lang="en-US" sz="2400" b="1" i="1" u="sng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i="1" u="sng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400" b="1" i="1" u="sng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3</a:t>
                </a:r>
                <a:r>
                  <a:rPr lang="en-US" sz="24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bất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bậc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−5≥0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989" y="1027906"/>
                <a:ext cx="7872548" cy="517065"/>
              </a:xfrm>
              <a:prstGeom prst="rect">
                <a:avLst/>
              </a:prstGeom>
              <a:blipFill rotWithShape="0">
                <a:blip r:embed="rId3"/>
                <a:stretch>
                  <a:fillRect l="-1161" t="-4762" b="-2261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293" y="1519474"/>
            <a:ext cx="6305822" cy="251555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45326" y="4258491"/>
            <a:ext cx="4545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 smtClean="0">
                <a:solidFill>
                  <a:srgbClr val="C00000"/>
                </a:solidFill>
              </a:rPr>
              <a:t>Thực</a:t>
            </a:r>
            <a:r>
              <a:rPr lang="en-US" sz="2400" u="sng" dirty="0" smtClean="0">
                <a:solidFill>
                  <a:srgbClr val="C00000"/>
                </a:solidFill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</a:rPr>
              <a:t>hành</a:t>
            </a:r>
            <a:r>
              <a:rPr lang="en-US" sz="2400" u="sng" dirty="0" smtClean="0">
                <a:solidFill>
                  <a:srgbClr val="C00000"/>
                </a:solidFill>
              </a:rPr>
              <a:t> 2</a:t>
            </a:r>
            <a:r>
              <a:rPr lang="en-US" sz="2400" dirty="0" smtClean="0">
                <a:solidFill>
                  <a:srgbClr val="C00000"/>
                </a:solidFill>
              </a:rPr>
              <a:t>: (</a:t>
            </a:r>
            <a:r>
              <a:rPr lang="en-US" sz="2400" dirty="0" err="1" smtClean="0">
                <a:solidFill>
                  <a:srgbClr val="C00000"/>
                </a:solidFill>
              </a:rPr>
              <a:t>sgk</a:t>
            </a:r>
            <a:r>
              <a:rPr lang="en-US" sz="2400" dirty="0" smtClean="0">
                <a:solidFill>
                  <a:srgbClr val="C00000"/>
                </a:solidFill>
              </a:rPr>
              <a:t> / </a:t>
            </a:r>
            <a:r>
              <a:rPr lang="en-US" sz="2400" dirty="0" err="1" smtClean="0">
                <a:solidFill>
                  <a:srgbClr val="C00000"/>
                </a:solidFill>
              </a:rPr>
              <a:t>tr</a:t>
            </a:r>
            <a:r>
              <a:rPr lang="en-US" sz="2400" dirty="0" smtClean="0">
                <a:solidFill>
                  <a:srgbClr val="C00000"/>
                </a:solidFill>
              </a:rPr>
              <a:t> 12)</a:t>
            </a:r>
            <a:endParaRPr lang="vi-VN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1245326" y="4736413"/>
                <a:ext cx="7532914" cy="21595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bất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bậc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15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+ 7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0;</a:t>
                </a:r>
                <a:r>
                  <a:rPr lang="en-US" sz="24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– 2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3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0.</a:t>
                </a:r>
                <a:endParaRPr lang="vi-VN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endParaRPr lang="vi-VN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326" y="4736413"/>
                <a:ext cx="7532914" cy="2159566"/>
              </a:xfrm>
              <a:prstGeom prst="rect">
                <a:avLst/>
              </a:prstGeom>
              <a:blipFill rotWithShape="0">
                <a:blip r:embed="rId5"/>
                <a:stretch>
                  <a:fillRect l="-121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0782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" y="0"/>
            <a:ext cx="12132893" cy="6949440"/>
          </a:xfrm>
        </p:spPr>
      </p:pic>
      <p:sp>
        <p:nvSpPr>
          <p:cNvPr id="11" name="TextBox 10"/>
          <p:cNvSpPr txBox="1"/>
          <p:nvPr/>
        </p:nvSpPr>
        <p:spPr>
          <a:xfrm>
            <a:off x="1018904" y="1027906"/>
            <a:ext cx="4545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 smtClean="0">
                <a:solidFill>
                  <a:srgbClr val="C00000"/>
                </a:solidFill>
              </a:rPr>
              <a:t>Thực</a:t>
            </a:r>
            <a:r>
              <a:rPr lang="en-US" sz="2400" u="sng" dirty="0" smtClean="0">
                <a:solidFill>
                  <a:srgbClr val="C00000"/>
                </a:solidFill>
              </a:rPr>
              <a:t> </a:t>
            </a:r>
            <a:r>
              <a:rPr lang="en-US" sz="2400" u="sng" dirty="0" err="1" smtClean="0">
                <a:solidFill>
                  <a:srgbClr val="C00000"/>
                </a:solidFill>
              </a:rPr>
              <a:t>hành</a:t>
            </a:r>
            <a:r>
              <a:rPr lang="en-US" sz="2400" u="sng" dirty="0" smtClean="0">
                <a:solidFill>
                  <a:srgbClr val="C00000"/>
                </a:solidFill>
              </a:rPr>
              <a:t> 2</a:t>
            </a:r>
            <a:r>
              <a:rPr lang="en-US" sz="2400" dirty="0" smtClean="0">
                <a:solidFill>
                  <a:srgbClr val="C00000"/>
                </a:solidFill>
              </a:rPr>
              <a:t>: (</a:t>
            </a:r>
            <a:r>
              <a:rPr lang="en-US" sz="2400" dirty="0" err="1" smtClean="0">
                <a:solidFill>
                  <a:srgbClr val="C00000"/>
                </a:solidFill>
              </a:rPr>
              <a:t>sgk</a:t>
            </a:r>
            <a:r>
              <a:rPr lang="en-US" sz="2400" dirty="0" smtClean="0">
                <a:solidFill>
                  <a:srgbClr val="C00000"/>
                </a:solidFill>
              </a:rPr>
              <a:t> / </a:t>
            </a:r>
            <a:r>
              <a:rPr lang="en-US" sz="2400" dirty="0" err="1" smtClean="0">
                <a:solidFill>
                  <a:srgbClr val="C00000"/>
                </a:solidFill>
              </a:rPr>
              <a:t>tr</a:t>
            </a:r>
            <a:r>
              <a:rPr lang="en-US" sz="2400" dirty="0" smtClean="0">
                <a:solidFill>
                  <a:srgbClr val="C00000"/>
                </a:solidFill>
              </a:rPr>
              <a:t> 12)</a:t>
            </a:r>
            <a:endParaRPr lang="vi-VN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1018903" y="1489571"/>
                <a:ext cx="8630193" cy="21595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bất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bậc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15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+ 7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0;</a:t>
                </a:r>
                <a:r>
                  <a:rPr lang="en-US" sz="24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– 2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3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0.</a:t>
                </a:r>
                <a:endParaRPr lang="vi-VN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endParaRPr lang="vi-VN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903" y="1489571"/>
                <a:ext cx="8630193" cy="2159566"/>
              </a:xfrm>
              <a:prstGeom prst="rect">
                <a:avLst/>
              </a:prstGeom>
              <a:blipFill rotWithShape="0">
                <a:blip r:embed="rId3"/>
                <a:stretch>
                  <a:fillRect l="-10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5765074" y="2734491"/>
            <a:ext cx="26126" cy="3605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526" y="2765637"/>
            <a:ext cx="4711337" cy="37396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9230" y="2779926"/>
            <a:ext cx="4578804" cy="246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2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" y="0"/>
            <a:ext cx="12132893" cy="6949440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132114" y="956211"/>
                <a:ext cx="8499566" cy="40959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b="1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24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24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r>
                  <a:rPr lang="en-US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1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sgk</a:t>
                </a:r>
                <a:r>
                  <a:rPr lang="en-US" sz="24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/ </a:t>
                </a:r>
                <a:r>
                  <a:rPr lang="en-US" sz="2400" b="1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</a:t>
                </a:r>
                <a:r>
                  <a:rPr lang="en-US" sz="24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13) 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bất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bậc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vi-VN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</a:t>
                </a:r>
                <a: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−15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+28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 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		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12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12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8;</a:t>
                </a:r>
                <a:endParaRPr lang="vi-VN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vi-VN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+ 19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255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0;		</a:t>
                </a:r>
                <a:r>
                  <a:rPr lang="en-US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vi-VN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vi-VN" sz="1600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en-US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/>
                </a:r>
                <a:b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</a:br>
                <a:endParaRPr lang="vi-VN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14" y="956211"/>
                <a:ext cx="8499566" cy="4095993"/>
              </a:xfrm>
              <a:prstGeom prst="rect">
                <a:avLst/>
              </a:prstGeom>
              <a:blipFill rotWithShape="0">
                <a:blip r:embed="rId3"/>
                <a:stretch>
                  <a:fillRect l="-1148" t="-5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6126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265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Mong Thi</dc:creator>
  <cp:lastModifiedBy>Mong Thi</cp:lastModifiedBy>
  <cp:revision>10</cp:revision>
  <dcterms:created xsi:type="dcterms:W3CDTF">2022-12-21T01:33:55Z</dcterms:created>
  <dcterms:modified xsi:type="dcterms:W3CDTF">2022-12-21T02:59:45Z</dcterms:modified>
</cp:coreProperties>
</file>